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showSpecialPlsOnTitleSld="0">
  <p:sldMasterIdLst>
    <p:sldMasterId id="2147483648" r:id="rId1"/>
  </p:sldMasterIdLst>
  <p:notesMasterIdLst>
    <p:notesMasterId r:id="rId13"/>
  </p:notesMasterIdLst>
  <p:sldIdLst>
    <p:sldId id="257" r:id="rId3"/>
    <p:sldId id="343" r:id="rId4"/>
    <p:sldId id="345" r:id="rId5"/>
    <p:sldId id="357" r:id="rId6"/>
    <p:sldId id="374" r:id="rId7"/>
    <p:sldId id="376" r:id="rId8"/>
    <p:sldId id="361" r:id="rId9"/>
    <p:sldId id="378" r:id="rId10"/>
    <p:sldId id="363" r:id="rId11"/>
    <p:sldId id="367" r:id="rId12"/>
    <p:sldId id="368" r:id="rId14"/>
    <p:sldId id="369" r:id="rId15"/>
    <p:sldId id="370" r:id="rId16"/>
    <p:sldId id="371" r:id="rId17"/>
    <p:sldId id="373" r:id="rId18"/>
    <p:sldId id="358" r:id="rId19"/>
    <p:sldId id="372" r:id="rId20"/>
    <p:sldId id="377" r:id="rId21"/>
    <p:sldId id="360" r:id="rId22"/>
    <p:sldId id="365" r:id="rId23"/>
    <p:sldId id="366" r:id="rId24"/>
    <p:sldId id="379" r:id="rId25"/>
    <p:sldId id="375" r:id="rId26"/>
    <p:sldId id="356" r:id="rId27"/>
    <p:sldId id="348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2" userDrawn="1">
          <p15:clr>
            <a:srgbClr val="A4A3A4"/>
          </p15:clr>
        </p15:guide>
        <p15:guide id="2" pos="2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660"/>
  </p:normalViewPr>
  <p:slideViewPr>
    <p:cSldViewPr showGuides="1">
      <p:cViewPr>
        <p:scale>
          <a:sx n="100" d="100"/>
          <a:sy n="100" d="100"/>
        </p:scale>
        <p:origin x="1133" y="120"/>
      </p:cViewPr>
      <p:guideLst>
        <p:guide orient="horz" pos="1552"/>
        <p:guide pos="2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C966E-A4A0-49A7-BCDE-523BDA68AA09}" type="datetimeFigureOut">
              <a:rPr lang="en-US" smtClean="0"/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7C00-0ABA-4611-A795-28E335CC4E93}" type="slidenum">
              <a:rPr lang="en-IN" smtClean="0"/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4"/>
            <a:ext cx="6858000" cy="179070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30"/>
            <a:ext cx="6858000" cy="1241820"/>
          </a:xfrm>
        </p:spPr>
        <p:txBody>
          <a:bodyPr/>
          <a:lstStyle>
            <a:lvl1pPr marL="0" indent="0" algn="ctr">
              <a:buNone/>
              <a:defRPr sz="2300"/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7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F0295-60EA-43D2-ABA1-EEA5E72E30F0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7FC2F-F657-4777-90E6-52DD709BD5E8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54E6A-B60B-42B9-BCA9-486098BDA211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2753B-E60C-416C-A2AF-D9C86A08064A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2"/>
            <a:ext cx="1971675" cy="4358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5" y="273842"/>
            <a:ext cx="5800725" cy="4358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22B24-210A-4477-9F73-655CD770D0C2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C750A-1B33-416F-B408-2AE7F821C1F7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CD5DE-D96C-488B-A398-AC7EABCF1F9A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50B7A-AC17-4614-B1AE-EF032A7CFCB1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282312"/>
            <a:ext cx="7886700" cy="213955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3442105"/>
            <a:ext cx="7886700" cy="1125141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FB1C-C209-4280-B368-AE74CD26D66B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CBB60-99BC-425D-BFCB-F303CDBE62FC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22"/>
            <a:ext cx="3886200" cy="3263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9222"/>
            <a:ext cx="3886200" cy="3263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59E64-A92E-4D9A-B1C6-EA9AA8883063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B61DF-6898-4E5D-BCE3-38AD047CD200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273849"/>
            <a:ext cx="7886700" cy="9941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3" y="1260877"/>
            <a:ext cx="3868340" cy="61793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200" indent="0">
              <a:buNone/>
              <a:defRPr sz="19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3" y="1878809"/>
            <a:ext cx="3868340" cy="2763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7"/>
            <a:ext cx="3887391" cy="61793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200" indent="0">
              <a:buNone/>
              <a:defRPr sz="19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9"/>
            <a:ext cx="3887391" cy="2763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84D03-7C9B-4A8B-B83F-99007CC8D472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953F3-3704-4A27-AC1F-896696EB792E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27104-D300-40BD-A439-28B72FD671E1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D238D-57FE-45A4-8119-2CA2A2588877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B9549-A478-4F66-A614-CAD7C271F430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E2E01-7268-409C-88C0-ED1E0FE999F0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4" y="342900"/>
            <a:ext cx="2949178" cy="1200150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8" y="740575"/>
            <a:ext cx="4629151" cy="365522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4" y="1543051"/>
            <a:ext cx="2949178" cy="28586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631DD-7E10-4DFC-99C3-0A11C601C914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80DF6-2C04-4696-8937-50FC7B728C47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4" y="342900"/>
            <a:ext cx="2949178" cy="1200150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8" y="740575"/>
            <a:ext cx="4629151" cy="3655221"/>
          </a:xfrm>
        </p:spPr>
        <p:txBody>
          <a:bodyPr rtlCol="0">
            <a:normAutofit/>
          </a:bodyPr>
          <a:lstStyle>
            <a:lvl1pPr marL="0" indent="0">
              <a:buNone/>
              <a:defRPr sz="3100"/>
            </a:lvl1pPr>
            <a:lvl2pPr marL="457200" indent="0">
              <a:buNone/>
              <a:defRPr sz="2700"/>
            </a:lvl2pPr>
            <a:lvl3pPr marL="914400" indent="0">
              <a:buNone/>
              <a:defRPr sz="2300"/>
            </a:lvl3pPr>
            <a:lvl4pPr marL="1371600" indent="0">
              <a:buNone/>
              <a:defRPr sz="1900"/>
            </a:lvl4pPr>
            <a:lvl5pPr marL="1828165" indent="0">
              <a:buNone/>
              <a:defRPr sz="1900"/>
            </a:lvl5pPr>
            <a:lvl6pPr marL="2285365" indent="0">
              <a:buNone/>
              <a:defRPr sz="1900"/>
            </a:lvl6pPr>
            <a:lvl7pPr marL="2742565" indent="0">
              <a:buNone/>
              <a:defRPr sz="1900"/>
            </a:lvl7pPr>
            <a:lvl8pPr marL="3199765" indent="0">
              <a:buNone/>
              <a:defRPr sz="1900"/>
            </a:lvl8pPr>
            <a:lvl9pPr marL="3656965" indent="0">
              <a:buNone/>
              <a:defRPr sz="19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4" y="1543051"/>
            <a:ext cx="2949178" cy="28586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2C26F-CA76-42D0-AE42-877E41047E45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8B8AA-7587-4289-8A71-6CBA833026D1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15875" y="4752976"/>
            <a:ext cx="9159875" cy="39052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3051"/>
            <a:ext cx="788670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t" anchorCtr="0" compatLnSpc="1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48226"/>
            <a:ext cx="2057400" cy="19367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999C61-4407-42ED-88CC-A6C4EB272931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48226"/>
            <a:ext cx="3086100" cy="19367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Seed money- In house R&amp;D Project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2" y="4848226"/>
            <a:ext cx="1014413" cy="201613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32F616-1B08-42FE-9D1D-D00F1551F9CD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2" name="Picture 3" descr="MCET emblem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63" y="50801"/>
            <a:ext cx="10096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-15875" y="4848225"/>
            <a:ext cx="9159875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2" descr="NIA Educational Institution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4751388"/>
            <a:ext cx="110013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 kern="1200">
          <a:solidFill>
            <a:srgbClr val="548235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8pPr>
      <a:lvl9pPr marL="1828165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548235"/>
          </a:solidFill>
          <a:latin typeface="Verdana" panose="020B0604030504040204" pitchFamily="34" charset="0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jpe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6850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526" y="2139702"/>
            <a:ext cx="9144000" cy="33739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ENGINEERING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HYDRAULIC DISC AND CALIPER</a:t>
            </a:r>
            <a:endParaRPr 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792" y="4909984"/>
            <a:ext cx="2057400" cy="193675"/>
          </a:xfrm>
        </p:spPr>
        <p:txBody>
          <a:bodyPr/>
          <a:lstStyle/>
          <a:p>
            <a:pPr>
              <a:defRPr/>
            </a:pPr>
            <a:fld id="{7F3877DD-0A2D-4D07-9431-6F93FE28E1A9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2749" r="4241" b="14503"/>
          <a:stretch>
            <a:fillRect/>
          </a:stretch>
        </p:blipFill>
        <p:spPr bwMode="auto">
          <a:xfrm>
            <a:off x="-6804" y="0"/>
            <a:ext cx="9043300" cy="14916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45973" y="1462934"/>
          <a:ext cx="5616624" cy="290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6624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2562225" algn="l"/>
                        </a:tabLst>
                        <a:defRPr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2120" y="3732191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Details: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K. Hariharan, ASP/Mech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761" y="2829366"/>
            <a:ext cx="4896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Members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727623BME009	PRIYANKA B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727623BME010	VISHNU PRASANTH V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727623BME038	GOKULAKANNAN 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4166662"/>
            <a:ext cx="24345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.2025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4248" y="1778085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23MEP501- Reverse Engineering Project</a:t>
            </a:r>
            <a:endParaRPr lang="en-IN" sz="11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6" name="Picture 35" descr="A collage of images of a circular object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68336"/>
            <a:ext cx="7776864" cy="403244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91880" y="18883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A collage of drawings of a robot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7534"/>
            <a:ext cx="7776864" cy="3991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96" y="1554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CALIPER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A collage of images of a machine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7534"/>
            <a:ext cx="7776864" cy="4032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5008" y="114187"/>
            <a:ext cx="217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A collage of images of a black pipe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7534"/>
            <a:ext cx="7919864" cy="4021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3400" y="16842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 descr="A collage of different types of metal parts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7534"/>
            <a:ext cx="7704856" cy="3933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3848" y="15606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MOUNTING SUPPORT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156062"/>
            <a:ext cx="288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Brake pad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b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554990"/>
            <a:ext cx="7414895" cy="38944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2245" t="14128" r="2309" b="8153"/>
          <a:stretch>
            <a:fillRect/>
          </a:stretch>
        </p:blipFill>
        <p:spPr bwMode="auto">
          <a:xfrm>
            <a:off x="539552" y="771550"/>
            <a:ext cx="489654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4CD5DE-D96C-488B-A398-AC7EABCF1F9A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5829" y="93661"/>
            <a:ext cx="46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Modelling Disk brakes system 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796136" y="1692359"/>
          <a:ext cx="3048591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693"/>
                <a:gridCol w="1067949"/>
                <a:gridCol w="1067949"/>
              </a:tblGrid>
              <a:tr h="24688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No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Name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 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6885">
                <a:tc>
                  <a:txBody>
                    <a:bodyPr/>
                    <a:lstStyle/>
                    <a:p>
                      <a:r>
                        <a:rPr lang="en-US" altLang="en-IN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Caliper 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6885">
                <a:tc>
                  <a:txBody>
                    <a:bodyPr/>
                    <a:lstStyle/>
                    <a:p>
                      <a:r>
                        <a:rPr lang="en-US" altLang="en-IN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Brake pad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6885">
                <a:tc>
                  <a:txBody>
                    <a:bodyPr/>
                    <a:lstStyle/>
                    <a:p>
                      <a:r>
                        <a:rPr lang="en-US" altLang="en-IN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Piston 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6885">
                <a:tc>
                  <a:txBody>
                    <a:bodyPr/>
                    <a:lstStyle/>
                    <a:p>
                      <a:r>
                        <a:rPr lang="en-US" altLang="en-IN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Holder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6885">
                <a:tc>
                  <a:txBody>
                    <a:bodyPr/>
                    <a:lstStyle/>
                    <a:p>
                      <a:r>
                        <a:rPr lang="en-US" altLang="en-IN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Bolt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6885">
                <a:tc>
                  <a:txBody>
                    <a:bodyPr/>
                    <a:lstStyle/>
                    <a:p>
                      <a:r>
                        <a:rPr lang="en-US" altLang="en-IN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 </a:t>
                      </a:r>
                      <a:endParaRPr lang="en-IN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05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29838" y="1203598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of Materials</a:t>
            </a:r>
            <a:endParaRPr lang="en-IN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 descr="A close-up of a mechanical parts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9542"/>
            <a:ext cx="7776864" cy="39138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3000" y="160772"/>
            <a:ext cx="2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EXPLODED VIEW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985" y="160772"/>
            <a:ext cx="231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Drafting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483870"/>
            <a:ext cx="7126605" cy="4137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modification 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-15704" y="530767"/>
            <a:ext cx="3603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Flow Comparison: Small Holes vs Slots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179512" y="1135636"/>
              <a:ext cx="4824536" cy="1810211"/>
            </p:xfrm>
            <a:graphic>
              <a:graphicData uri="http://schemas.openxmlformats.org/drawingml/2006/table">
                <a:tbl>
                  <a:tblPr/>
                  <a:tblGrid>
                    <a:gridCol w="792088"/>
                    <a:gridCol w="1030410"/>
                    <a:gridCol w="769790"/>
                    <a:gridCol w="720080"/>
                    <a:gridCol w="1512168"/>
                  </a:tblGrid>
                  <a:tr h="49907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Feature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Diameter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Length</a:t>
                          </a:r>
                          <a:endParaRPr lang="en-IN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Count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9310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Small Holes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 mm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—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ar-AE" sz="1400" b="0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ar-AE" sz="1400" b="0" i="0">
                                    <a:latin typeface="Cambria Math" panose="02040503050406030204" pitchFamily="18" charset="0"/>
                                  </a:rPr>
                                  <m:t>Pi</m:t>
                                </m:r>
                                <m:f>
                                  <m:fPr>
                                    <m:ctrlPr>
                                      <a:rPr lang="ar-A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ar-AE" sz="1400" b="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US" altLang="ar-AE" sz="1400" b="0" i="1">
                                        <a:latin typeface="Cambria Math" panose="02040503050406030204" pitchFamily="18" charset="0"/>
                                      </a:rPr>
                                      <m:t>^</m:t>
                                    </m:r>
                                    <m:r>
                                      <a:rPr lang="en-US" altLang="ar-AE" sz="1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ar-AE" sz="1400" b="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ar-AE" sz="1400" b="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𝟖𝟎𝟒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ar-AE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IN" sz="1400" b="1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mm</m:t>
                                    </m:r>
                                  </m:e>
                                  <m:sup>
                                    <m:r>
                                      <a:rPr lang="ar-AE" sz="14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ar-AE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941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Slots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 mm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 mm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en-IN" sz="1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r>
                                  <a:rPr lang="ar-AE" sz="1400" b="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latin typeface="Cambria Math" panose="02040503050406030204" pitchFamily="18" charset="0"/>
                                  </a:rPr>
                                  <m:t>𝟐𝟖𝟖𝟎</m:t>
                                </m:r>
                                <m:r>
                                  <m:rPr>
                                    <m:nor/>
                                  </m:rPr>
                                  <a:rPr lang="ar-AE" sz="1400" b="1" i="1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 </m:t>
                                </m:r>
                                <m:sSup>
                                  <m:sSupPr>
                                    <m:ctrlPr>
                                      <a:rPr lang="ar-AE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IN" sz="1400" b="1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mm</m:t>
                                    </m:r>
                                  </m:e>
                                  <m:sup>
                                    <m:r>
                                      <a:rPr lang="ar-AE" sz="14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ar-AE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179512" y="1135636"/>
              <a:ext cx="4824536" cy="1810211"/>
            </p:xfrm>
            <a:graphic>
              <a:graphicData uri="http://schemas.openxmlformats.org/drawingml/2006/table">
                <a:tbl>
                  <a:tblPr/>
                  <a:tblGrid>
                    <a:gridCol w="792088"/>
                    <a:gridCol w="1030410"/>
                    <a:gridCol w="769790"/>
                    <a:gridCol w="720080"/>
                    <a:gridCol w="1512168"/>
                  </a:tblGrid>
                  <a:tr h="49907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Feature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Diameter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Length</a:t>
                          </a:r>
                          <a:endParaRPr lang="en-IN" sz="14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Count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9311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Small Holes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 mm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—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Slots</a:t>
                          </a:r>
                          <a:endParaRPr lang="en-I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 mm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 mm</a:t>
                          </a:r>
                          <a:endParaRPr lang="en-IN" sz="1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400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en-IN" sz="1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-3966" y="826033"/>
            <a:ext cx="1621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1)Ventilation Area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1" t="24801" r="30313" b="19201"/>
          <a:stretch>
            <a:fillRect/>
          </a:stretch>
        </p:blipFill>
        <p:spPr>
          <a:xfrm>
            <a:off x="5187526" y="693335"/>
            <a:ext cx="1656184" cy="3888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39894" t="21173" r="26408" b="12613"/>
          <a:stretch>
            <a:fillRect/>
          </a:stretch>
        </p:blipFill>
        <p:spPr>
          <a:xfrm>
            <a:off x="6969430" y="627534"/>
            <a:ext cx="2088232" cy="3888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13301" y="4253331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hole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:8 mm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7828" y="4220430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:8 x 30 mm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IN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en-IN" sz="3600" b="1" dirty="0">
                <a:solidFill>
                  <a:srgbClr val="7030A0"/>
                </a:solidFill>
              </a:rPr>
              <a:t> </a:t>
            </a:r>
            <a:endParaRPr lang="en-IN" sz="36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010" y="267335"/>
            <a:ext cx="4189730" cy="4166870"/>
          </a:xfrm>
        </p:spPr>
        <p:txBody>
          <a:bodyPr/>
          <a:lstStyle/>
          <a:p>
            <a:endParaRPr lang="en-IN" sz="1800" dirty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&amp;Specification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Principle &amp; M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echanisms</a:t>
            </a: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Measurement Evidence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sketch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Mesured Diagram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Part Measurement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 Box 4"/>
          <p:cNvSpPr txBox="1"/>
          <p:nvPr/>
        </p:nvSpPr>
        <p:spPr>
          <a:xfrm>
            <a:off x="4860290" y="699770"/>
            <a:ext cx="3926205" cy="3484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    3D Model of the disk caliper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9.     Exploded View of the component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10.   Assembly Drafting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11.   Design Modification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12.  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of Critical Component     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13.   Bill of material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14.   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modification 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89348" y="684914"/>
                <a:ext cx="3744416" cy="2368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2)Heat Flow Rate </a:t>
                </a:r>
                <a:endPara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q</m:t>
                      </m:r>
                      <m:r>
                        <a:rPr lang="en-US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A</m:t>
                      </m:r>
                      <m:r>
                        <a:rPr lang="en-US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ΔT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ar-AE" sz="1400" i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h</m:t>
                    </m:r>
                    <m:r>
                      <a:rPr lang="ar-AE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ar-AE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40</m:t>
                    </m:r>
                    <m:r>
                      <m:rPr>
                        <m:nor/>
                      </m:rPr>
                      <a:rPr lang="ar-AE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 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1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IN" sz="14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IN" sz="1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ar-AE" sz="1400" i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en-IN" sz="1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(forced convection)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ΔT</m:t>
                      </m:r>
                      <m:r>
                        <a:rPr lang="el-GR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l-GR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150</m:t>
                      </m:r>
                      <m:r>
                        <m:rPr>
                          <m:nor/>
                        </m:rPr>
                        <a:rPr lang="el-GR" sz="14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IN" sz="1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areas to m²: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 i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A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000402</m:t>
                    </m:r>
                    <m:r>
                      <m:rPr>
                        <m:nor/>
                      </m:rPr>
                      <a:rPr lang="en-IN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 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1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ar-AE" sz="1400" i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 i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A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IN" sz="1400" i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00288</m:t>
                    </m:r>
                    <m:r>
                      <m:rPr>
                        <m:nor/>
                      </m:rPr>
                      <a:rPr lang="en-IN" sz="14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 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1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ar-AE" sz="1400" i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ar-AE" sz="1400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holes</m:t>
                          </m:r>
                        </m:sub>
                      </m:sSub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40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×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000402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×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150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ar-AE" sz="1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ar-AE" sz="1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ar-AE" sz="1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42</m:t>
                      </m:r>
                      <m:r>
                        <m:rPr>
                          <m:nor/>
                        </m:rPr>
                        <a:rPr lang="ar-AE" sz="1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IN" sz="1400" b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ar-AE" sz="1400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slots</m:t>
                          </m:r>
                        </m:sub>
                      </m:sSub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40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×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0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288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×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150</m:t>
                      </m:r>
                      <m:r>
                        <a:rPr lang="ar-AE" sz="1400" i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𝟏𝟕</m:t>
                      </m:r>
                      <m:r>
                        <m:rPr>
                          <m:nor/>
                        </m:rPr>
                        <a:rPr lang="en-US" sz="1400" b="1" i="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b="1" i="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28</m:t>
                      </m:r>
                      <m:r>
                        <m:rPr>
                          <m:nor/>
                        </m:rPr>
                        <a:rPr lang="en-IN" sz="1400" b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8" y="684914"/>
                <a:ext cx="3744416" cy="2368550"/>
              </a:xfrm>
              <a:prstGeom prst="rect">
                <a:avLst/>
              </a:prstGeom>
              <a:blipFill rotWithShape="1">
                <a:blip r:embed="rId1"/>
                <a:stretch>
                  <a:fillRect l="-11" t="-16" r="7" b="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31540" y="3130493"/>
            <a:ext cx="828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Slots dissipate ~7× more than small holes heat per second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the same conditions</a:t>
            </a:r>
            <a:endParaRPr lang="en-IN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modification 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781422"/>
            <a:ext cx="3061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 table: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611560" y="1347614"/>
              <a:ext cx="7560841" cy="2880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7821"/>
                    <a:gridCol w="1072757"/>
                    <a:gridCol w="1551680"/>
                    <a:gridCol w="1374698"/>
                    <a:gridCol w="1031024"/>
                    <a:gridCol w="1202861"/>
                  </a:tblGrid>
                  <a:tr h="960107">
                    <a:tc>
                      <a:txBody>
                        <a:bodyPr/>
                        <a:lstStyle/>
                        <a:p>
                          <a:endParaRPr lang="en-IN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 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Displacement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Stress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 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Heat flow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0107">
                    <a:tc>
                      <a:txBody>
                        <a:bodyPr/>
                        <a:lstStyle/>
                        <a:p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Small holes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804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ar-AE" sz="1800" b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IN" sz="1800" b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mm</m:t>
                                    </m:r>
                                  </m:e>
                                  <m:sup>
                                    <m:r>
                                      <a:rPr lang="ar-AE" sz="1800" b="0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0.001145mm</a:t>
                          </a:r>
                          <a:endParaRPr lang="en-US" sz="18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358.42N/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800" b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1800" b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mm</m:t>
                                  </m:r>
                                </m:e>
                                <m:sup>
                                  <m:r>
                                    <a:rPr lang="ar-AE" sz="1800" b="0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0.9785 kg</a:t>
                          </a:r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2.41W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0107">
                    <a:tc>
                      <a:txBody>
                        <a:bodyPr/>
                        <a:lstStyle/>
                        <a:p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Slots 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2880</m:t>
                                </m:r>
                                <m:r>
                                  <m:rPr>
                                    <m:nor/>
                                  </m:rPr>
                                  <a:rPr lang="ar-AE" sz="1800" b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 </m:t>
                                </m:r>
                                <m:sSup>
                                  <m:sSupPr>
                                    <m:ctrlPr>
                                      <a:rPr lang="ar-AE" sz="1800" b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IN" sz="1800" b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mm</m:t>
                                    </m:r>
                                  </m:e>
                                  <m:sup>
                                    <m:r>
                                      <a:rPr lang="ar-AE" sz="1800" b="0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1.2e-7mm</a:t>
                          </a:r>
                          <a:endParaRPr lang="en-US" sz="18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372.71N/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800" b="0" smtClean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1800" b="0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mm</m:t>
                                  </m:r>
                                </m:e>
                                <m:sup>
                                  <m:r>
                                    <a:rPr lang="ar-AE" sz="1800" b="0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0.7274 kg</a:t>
                          </a:r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17.28W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611560" y="1347614"/>
              <a:ext cx="7560841" cy="2880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7821"/>
                    <a:gridCol w="1072757"/>
                    <a:gridCol w="1551680"/>
                    <a:gridCol w="1374698"/>
                    <a:gridCol w="1031024"/>
                    <a:gridCol w="1202861"/>
                  </a:tblGrid>
                  <a:tr h="960107">
                    <a:tc>
                      <a:txBody>
                        <a:bodyPr/>
                        <a:lstStyle/>
                        <a:p>
                          <a:endParaRPr lang="en-IN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 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Displacement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Stress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 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Heat flow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0120">
                    <a:tc>
                      <a:txBody>
                        <a:bodyPr/>
                        <a:lstStyle/>
                        <a:p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Small holes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0.001145mm</a:t>
                          </a:r>
                          <a:endParaRPr lang="en-US" sz="18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0.9785 kg</a:t>
                          </a:r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2.41W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960120">
                    <a:tc>
                      <a:txBody>
                        <a:bodyPr/>
                        <a:lstStyle/>
                        <a:p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Slots 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1.2e-7mm</a:t>
                          </a:r>
                          <a:endParaRPr lang="en-US" sz="18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0.7274 kg</a:t>
                          </a:r>
                          <a:endParaRPr lang="en-IN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17.28W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/>
            </a:pPr>
            <a:fld id="{694CD5DE-D96C-488B-A398-AC7EABCF1F9A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04350B7A-AC17-4614-B1AE-EF032A7CFCB1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IMG-20251106-WA0024"/>
          <p:cNvPicPr>
            <a:picLocks noChangeAspect="1"/>
          </p:cNvPicPr>
          <p:nvPr/>
        </p:nvPicPr>
        <p:blipFill>
          <a:blip r:embed="rId1"/>
          <a:srcRect l="5531" t="20603" r="4082" b="9339"/>
          <a:stretch>
            <a:fillRect/>
          </a:stretch>
        </p:blipFill>
        <p:spPr>
          <a:xfrm>
            <a:off x="6182360" y="826770"/>
            <a:ext cx="2665730" cy="3482340"/>
          </a:xfrm>
          <a:prstGeom prst="rect">
            <a:avLst/>
          </a:prstGeom>
        </p:spPr>
      </p:pic>
      <p:pic>
        <p:nvPicPr>
          <p:cNvPr id="7" name="Picture 6" descr="IMG20251107154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30" y="826770"/>
            <a:ext cx="2678430" cy="34823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2095" y="555625"/>
            <a:ext cx="3251835" cy="424624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For project review, I 3D printed a modified disc using the Fused Deposition Modeling (FDM) method. Given its role as a critical component, I selected PLA filament in orange color to ensure dimensional stability, ease of printing, and high visual contrast for inspection and presentation.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96055" y="4300220"/>
            <a:ext cx="16884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3D printing process</a:t>
            </a:r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876415" y="4300220"/>
            <a:ext cx="16884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3D printed Disc</a:t>
            </a:r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456055" y="281940"/>
            <a:ext cx="6639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of Critical Component Using FDM 3D Printing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05" y="267335"/>
            <a:ext cx="7886700" cy="40328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OF MATERIAL</a:t>
            </a:r>
            <a:endParaRPr lang="en-US" sz="280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4CD5DE-D96C-488B-A398-AC7EABCF1F9A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683895" y="915670"/>
          <a:ext cx="7510780" cy="35782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6610"/>
                <a:gridCol w="2513965"/>
                <a:gridCol w="3395980"/>
                <a:gridCol w="784225"/>
              </a:tblGrid>
              <a:tr h="591820">
                <a:tc>
                  <a:txBody>
                    <a:bodyPr/>
                    <a:lstStyle/>
                    <a:p>
                      <a:pPr algn="ctr"/>
                      <a:r>
                        <a:rPr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No.</a:t>
                      </a:r>
                      <a:endParaRPr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 Name</a:t>
                      </a:r>
                      <a:endParaRPr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Brake Disc (Rotor)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 Iron / Stainless Steel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Bolt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High-Tensile Steel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2–4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36575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Holder (Caliper Bracket)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 Iron / Aluminum Alloy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46101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Piston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Aluminum Alloy / Stainless Steel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1–2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69088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Brake Pad (Friction Lining + Back Plate)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Friction Material: Kevlar/Ceramic/Graphite; Back Plate: Steel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Caliper (Housing)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Aluminum Alloy / Cast Iron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solidFill>
                  <a:srgbClr val="7030A0"/>
                </a:solidFill>
              </a:rPr>
              <a:t>References</a:t>
            </a:r>
            <a:endParaRPr lang="en-IN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70449"/>
            <a:ext cx="2057400" cy="193675"/>
          </a:xfrm>
        </p:spPr>
        <p:txBody>
          <a:bodyPr/>
          <a:lstStyle/>
          <a:p>
            <a:pPr>
              <a:defRPr/>
            </a:pPr>
            <a:fld id="{E3726E64-A829-4FB5-956B-9B53E86E2198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059582"/>
            <a:ext cx="754375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ctr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Kim, Cheol,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Yonghwan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Kwon, and Dongwon Kim. "Analysis of low-frequency squeal in automotive disc brake by optimizing groove and caliper shapes."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Precision Engineering and Manufacturing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19, no. 4 (2018): 505-512.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ctr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Belhocine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Ali, and Oday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Ibraheem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Abdullah. "Thermomechanical model for the analysis of disc brake using the finite element method in frictional contact."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 Science and Engineering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2, no. 1 (2020): 27-41.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ctr">
              <a:lnSpc>
                <a:spcPct val="150000"/>
              </a:lnSpc>
              <a:buFont typeface="+mj-lt"/>
              <a:buAutoNum type="arabicPeriod"/>
            </a:pPr>
            <a:r>
              <a:rPr lang="en-I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Pai, Anand, Vineet Maheshwari, S. V. </a:t>
            </a:r>
            <a:r>
              <a:rPr lang="en-I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Shivaditya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Ravindra Mallya, and Satish Shenoy </a:t>
            </a:r>
            <a:r>
              <a:rPr lang="en-I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Baloor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"Design and Dynamic Analysis of Metal Matrix Composite-Based Disc Brake Pads for Formula Cars." </a:t>
            </a:r>
            <a:r>
              <a:rPr lang="en-I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Institution of Engineers (India): Series C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(2025): 1-13.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2935" y="4927593"/>
            <a:ext cx="2057400" cy="193675"/>
          </a:xfrm>
        </p:spPr>
        <p:txBody>
          <a:bodyPr/>
          <a:lstStyle/>
          <a:p>
            <a:pPr>
              <a:defRPr/>
            </a:pPr>
            <a:fld id="{B9DDC40A-43FF-41FA-AFBB-D57063177849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Content Placeholder 5" descr="Bouquet-of-rose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77922" y="771550"/>
            <a:ext cx="2880320" cy="2808312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503170" y="3475982"/>
            <a:ext cx="8229600" cy="1143000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6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6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436"/>
            <a:ext cx="7886700" cy="570507"/>
          </a:xfrm>
        </p:spPr>
        <p:txBody>
          <a:bodyPr/>
          <a:lstStyle/>
          <a:p>
            <a:pPr algn="ctr"/>
            <a:r>
              <a:rPr lang="en-US" alt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&amp;Specification</a:t>
            </a:r>
            <a:endParaRPr lang="en-US" alt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05" y="699770"/>
            <a:ext cx="3271520" cy="157099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you're driving on a busy highway and suddenly need to brake because a car in front of you slams on its brakes. The brake disc, working in conjunction with the brake pads, is what allows you to slow down and avoid a collision. Without the brake disc, the wheel would continue spinning, and you wouldn't be able to stop the vehicle effectively.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77705"/>
            <a:ext cx="2057400" cy="193675"/>
          </a:xfrm>
        </p:spPr>
        <p:txBody>
          <a:bodyPr/>
          <a:lstStyle/>
          <a:p>
            <a:pPr>
              <a:defRPr/>
            </a:pPr>
            <a:fld id="{192E5E61-FA1D-4723-84A1-356ECC2BE19F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67125" y="2139950"/>
            <a:ext cx="5775325" cy="176720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ype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: Hydraulic single disc brake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Disc Size: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 230 mm (ventilated / perforated steel disc)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Caliper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: Single-piston floating type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Brake Fluid: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 DOT 3 / DOT 4 (non-compressible hydraulic fluid)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Mounting:</a:t>
            </a:r>
            <a:r>
              <a:rPr sz="1600">
                <a:latin typeface="Times New Roman" panose="02020603050405020304" pitchFamily="18" charset="0"/>
                <a:cs typeface="Times New Roman" panose="02020603050405020304" pitchFamily="18" charset="0"/>
              </a:rPr>
              <a:t> Rear wheel hub with caliper bracket connected to the swing arm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708400" y="177990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Specification:</a:t>
            </a: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6101715" y="-442595"/>
            <a:ext cx="1702435" cy="3609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51"/>
            <a:ext cx="7886700" cy="570507"/>
          </a:xfrm>
        </p:spPr>
        <p:txBody>
          <a:bodyPr/>
          <a:lstStyle/>
          <a:p>
            <a:pPr algn="ctr"/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260" y="987425"/>
            <a:ext cx="4474210" cy="326199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 brakes work by converting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kinetic energy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moving vehicle into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energy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friction, ultimately slowing down or stopping the vehicle. 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When the brake pedal is pressed, brake pads are forced against a rotating disc (rotor), and the friction between the pads and the disc generates heat, causing the vehicle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decelerate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 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2001" y="4876349"/>
            <a:ext cx="2057400" cy="193675"/>
          </a:xfrm>
        </p:spPr>
        <p:txBody>
          <a:bodyPr/>
          <a:lstStyle/>
          <a:p>
            <a:pPr>
              <a:defRPr/>
            </a:pPr>
            <a:fld id="{192E5E61-FA1D-4723-84A1-356ECC2BE19F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 descr="A diagram of a machine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6420" y="2571750"/>
            <a:ext cx="2392680" cy="1390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570" y="1059815"/>
            <a:ext cx="3040380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051"/>
            <a:ext cx="7886700" cy="570507"/>
          </a:xfrm>
        </p:spPr>
        <p:txBody>
          <a:bodyPr/>
          <a:lstStyle/>
          <a:p>
            <a:pPr algn="ctr"/>
            <a:r>
              <a:rPr lang="en-US" alt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&amp; M</a:t>
            </a: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echanisms</a:t>
            </a:r>
            <a:endParaRPr lang="en-US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05" y="940435"/>
            <a:ext cx="4751705" cy="3261995"/>
          </a:xfrm>
        </p:spPr>
        <p:txBody>
          <a:bodyPr/>
          <a:lstStyle/>
          <a:p>
            <a:pPr algn="just"/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 on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Pascal’s Law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pressure applied to a confined fluid is transmitted equally in all directions.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Brake pedal, master cylinder, brake fluid, pipes, wheel cylinder/caliper, brake pads/disc.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Steps: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Pedal pressed → force applied to master cylinder.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pressure transmitted through brake lines.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pushes caliper pistons → pads press the disc.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slows or stops wheel rotation.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release → pressure drops, pads return to position.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2001" y="4876349"/>
            <a:ext cx="2057400" cy="193675"/>
          </a:xfrm>
        </p:spPr>
        <p:txBody>
          <a:bodyPr/>
          <a:lstStyle/>
          <a:p>
            <a:pPr>
              <a:defRPr/>
            </a:pPr>
            <a:fld id="{192E5E61-FA1D-4723-84A1-356ECC2BE19F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7856" y="771267"/>
            <a:ext cx="3096343" cy="1728192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723890" y="2931795"/>
            <a:ext cx="33413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Understand: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Converts pedal force into hydraulic pressure for smooth and effective braking.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Evidence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3" y="606529"/>
            <a:ext cx="2022158" cy="16289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82" y="599652"/>
            <a:ext cx="2180090" cy="3844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11" y="599652"/>
            <a:ext cx="1648171" cy="21004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92" y="2700074"/>
            <a:ext cx="1648172" cy="17438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351" y="606529"/>
            <a:ext cx="2562841" cy="2608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93" y="2196026"/>
            <a:ext cx="2022158" cy="23557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76999" y="3145327"/>
            <a:ext cx="212407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 user: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1)Vernier caliper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2)Steel ruler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3)Traditional method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(paper stacking )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sketch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 descr="A drawing of a garmentille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" y="558165"/>
            <a:ext cx="2305050" cy="1593850"/>
          </a:xfrm>
          <a:prstGeom prst="rect">
            <a:avLst/>
          </a:prstGeom>
        </p:spPr>
      </p:pic>
      <p:pic>
        <p:nvPicPr>
          <p:cNvPr id="9" name="Picture 8" descr="A diagram of a circle with lines and angles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39" y="549397"/>
            <a:ext cx="2649533" cy="2164022"/>
          </a:xfrm>
          <a:prstGeom prst="rect">
            <a:avLst/>
          </a:prstGeom>
        </p:spPr>
      </p:pic>
      <p:pic>
        <p:nvPicPr>
          <p:cNvPr id="11" name="Picture 10" descr="A drawing of a bolt&#10;&#10;AI-generated content may be incorrec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" y="2139436"/>
            <a:ext cx="2292671" cy="1331275"/>
          </a:xfrm>
          <a:prstGeom prst="rect">
            <a:avLst/>
          </a:prstGeom>
        </p:spPr>
      </p:pic>
      <p:pic>
        <p:nvPicPr>
          <p:cNvPr id="13" name="Picture 12" descr="A drawing of a machine&#10;&#10;AI-generated content may be incorrect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00" y="2715767"/>
            <a:ext cx="2644472" cy="1920769"/>
          </a:xfrm>
          <a:prstGeom prst="rect">
            <a:avLst/>
          </a:prstGeom>
        </p:spPr>
      </p:pic>
      <p:pic>
        <p:nvPicPr>
          <p:cNvPr id="15" name="Picture 14" descr="A drawing of a wheel&#10;&#10;AI-generated content may be incorrect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33" y="549398"/>
            <a:ext cx="3914766" cy="41005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/>
            </a:pPr>
            <a:fld id="{694CD5DE-D96C-488B-A398-AC7EABCF1F9A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04350B7A-AC17-4614-B1AE-EF032A7CFCB1}" type="slidenum">
              <a:rPr lang="en-US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252095" y="469900"/>
          <a:ext cx="443103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085"/>
                <a:gridCol w="997585"/>
                <a:gridCol w="614045"/>
                <a:gridCol w="635000"/>
                <a:gridCol w="678180"/>
                <a:gridCol w="953135"/>
              </a:tblGrid>
              <a:tr h="426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 name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dimension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MSR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VSD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reading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rowSpan="4">
                  <a:txBody>
                    <a:bodyPr/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209.4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piston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38.2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25.2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rowSpan="6">
                  <a:txBody>
                    <a:bodyPr/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Brake pad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5908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267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Fillet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(Assume)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267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(ceramic)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267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thickness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6,45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4705350" y="472440"/>
          <a:ext cx="4048760" cy="4300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340"/>
                <a:gridCol w="829945"/>
                <a:gridCol w="567055"/>
                <a:gridCol w="656590"/>
                <a:gridCol w="568960"/>
                <a:gridCol w="737870"/>
              </a:tblGrid>
              <a:tr h="517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 name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dimension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MSR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VSD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Reading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20980">
                <a:tc rowSpan="11">
                  <a:txBody>
                    <a:bodyPr/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Caliper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7">
                  <a:txBody>
                    <a:bodyPr/>
                    <a:p>
                      <a:pPr algn="ctr">
                        <a:buNone/>
                      </a:pPr>
                      <a:endParaRPr lang="en-US" altLang="zh-CN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endParaRPr lang="en-US" altLang="zh-CN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endParaRPr lang="en-US" altLang="zh-CN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endParaRPr lang="en-US" altLang="zh-CN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endParaRPr lang="en-US" altLang="zh-CN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 panose="020B0604020202020204" pitchFamily="34" charset="0"/>
                        </a:rPr>
                        <a:t> Length</a:t>
                      </a:r>
                      <a:endParaRPr lang="en-US" altLang="zh-CN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698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24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24.63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6987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15.2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7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33.7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78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0510">
                <a:tc vMerge="1">
                  <a:tcPr/>
                </a:tc>
                <a:tc rowSpan="4">
                  <a:txBody>
                    <a:bodyPr/>
                    <a:p>
                      <a:pPr algn="ctr">
                        <a:buNone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Diameter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rowSpan="3">
                  <a:txBody>
                    <a:bodyPr/>
                    <a:p>
                      <a:pPr algn="ctr">
                        <a:buNone/>
                      </a:pP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Bolt</a:t>
                      </a:r>
                      <a:endParaRPr lang="en-US" sz="11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Diameter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114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0.02</a:t>
                      </a:r>
                      <a:endParaRPr lang="en-US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 Box 25"/>
          <p:cNvSpPr txBox="1"/>
          <p:nvPr/>
        </p:nvSpPr>
        <p:spPr>
          <a:xfrm>
            <a:off x="3658235" y="-2032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Mesured Diagram</a:t>
            </a:r>
            <a:endParaRPr lang="en-US" sz="2400" b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886700" cy="57606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the Part 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4923183"/>
            <a:ext cx="2057400" cy="193675"/>
          </a:xfrm>
        </p:spPr>
        <p:txBody>
          <a:bodyPr/>
          <a:lstStyle/>
          <a:p>
            <a:pPr>
              <a:defRPr/>
            </a:pPr>
            <a:fld id="{D6C2D122-2262-4EDC-9393-8FEC8D235CF7}" type="datetime1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50B7A-AC17-4614-B1AE-EF032A7CFCB1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16" y="5555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56363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brake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493" y="1604286"/>
            <a:ext cx="1224135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051720" y="1017191"/>
            <a:ext cx="1008112" cy="193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4990" y="2705542"/>
            <a:ext cx="1584176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Caliper  Assembly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39952" y="921593"/>
            <a:ext cx="1440160" cy="289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Brake pad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39952" y="3566567"/>
            <a:ext cx="1440160" cy="445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Caliper Sub -Assembly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85545" y="2686920"/>
            <a:ext cx="1008112" cy="193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84520" y="3860938"/>
            <a:ext cx="1008112" cy="193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Caliper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39952" y="2359029"/>
            <a:ext cx="1440160" cy="445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 and screw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1" t="24801" r="30313" b="19201"/>
          <a:stretch>
            <a:fillRect/>
          </a:stretch>
        </p:blipFill>
        <p:spPr>
          <a:xfrm>
            <a:off x="2066340" y="1330052"/>
            <a:ext cx="1178763" cy="10289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9" t="24335" r="25849" b="25266"/>
          <a:stretch>
            <a:fillRect/>
          </a:stretch>
        </p:blipFill>
        <p:spPr>
          <a:xfrm>
            <a:off x="6713766" y="4109010"/>
            <a:ext cx="936369" cy="5879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5" t="24642" r="28280" b="20758"/>
          <a:stretch>
            <a:fillRect/>
          </a:stretch>
        </p:blipFill>
        <p:spPr>
          <a:xfrm>
            <a:off x="6713766" y="2939819"/>
            <a:ext cx="962754" cy="8455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1" t="21651" r="28715" b="19550"/>
          <a:stretch>
            <a:fillRect/>
          </a:stretch>
        </p:blipFill>
        <p:spPr>
          <a:xfrm>
            <a:off x="4072852" y="2880596"/>
            <a:ext cx="787180" cy="6859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26488" r="19921" b="18914"/>
          <a:stretch>
            <a:fillRect/>
          </a:stretch>
        </p:blipFill>
        <p:spPr>
          <a:xfrm rot="16200000">
            <a:off x="4970458" y="2842557"/>
            <a:ext cx="609747" cy="6858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6" t="20368" r="25832" b="18033"/>
          <a:stretch>
            <a:fillRect/>
          </a:stretch>
        </p:blipFill>
        <p:spPr>
          <a:xfrm>
            <a:off x="4161760" y="1280078"/>
            <a:ext cx="1418352" cy="1028979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2" idx="1"/>
          </p:cNvCxnSpPr>
          <p:nvPr/>
        </p:nvCxnSpPr>
        <p:spPr>
          <a:xfrm>
            <a:off x="1765593" y="1114027"/>
            <a:ext cx="28612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4" idx="1"/>
          </p:cNvCxnSpPr>
          <p:nvPr/>
        </p:nvCxnSpPr>
        <p:spPr>
          <a:xfrm>
            <a:off x="1771552" y="2993574"/>
            <a:ext cx="243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7" idx="1"/>
          </p:cNvCxnSpPr>
          <p:nvPr/>
        </p:nvCxnSpPr>
        <p:spPr>
          <a:xfrm>
            <a:off x="3904988" y="1066230"/>
            <a:ext cx="234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1" idx="1"/>
          </p:cNvCxnSpPr>
          <p:nvPr/>
        </p:nvCxnSpPr>
        <p:spPr>
          <a:xfrm>
            <a:off x="3915918" y="2581701"/>
            <a:ext cx="224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8" idx="1"/>
          </p:cNvCxnSpPr>
          <p:nvPr/>
        </p:nvCxnSpPr>
        <p:spPr>
          <a:xfrm>
            <a:off x="3915918" y="3789239"/>
            <a:ext cx="224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9" idx="1"/>
          </p:cNvCxnSpPr>
          <p:nvPr/>
        </p:nvCxnSpPr>
        <p:spPr>
          <a:xfrm flipV="1">
            <a:off x="6292426" y="2783758"/>
            <a:ext cx="393119" cy="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6295241" y="3957776"/>
            <a:ext cx="389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765593" y="1114028"/>
            <a:ext cx="5959" cy="187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540436" y="1748302"/>
            <a:ext cx="23111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04988" y="1066229"/>
            <a:ext cx="10930" cy="272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599166" y="2984475"/>
            <a:ext cx="316752" cy="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6292426" y="2793708"/>
            <a:ext cx="7766" cy="115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8" idx="3"/>
          </p:cNvCxnSpPr>
          <p:nvPr/>
        </p:nvCxnSpPr>
        <p:spPr>
          <a:xfrm flipV="1">
            <a:off x="5580112" y="3785321"/>
            <a:ext cx="720080" cy="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61740" t="14128" r="2309" b="52623"/>
          <a:stretch>
            <a:fillRect/>
          </a:stretch>
        </p:blipFill>
        <p:spPr bwMode="auto">
          <a:xfrm>
            <a:off x="162794" y="2036020"/>
            <a:ext cx="1466843" cy="109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84" descr="A hand holding a metal object&#10;&#10;AI-generated content may be incorrect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7550" y="4088134"/>
            <a:ext cx="1188546" cy="62332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rcRect l="40811" t="26354" r="28189" b="19731"/>
          <a:stretch>
            <a:fillRect/>
          </a:stretch>
        </p:blipFill>
        <p:spPr>
          <a:xfrm>
            <a:off x="2020021" y="3335555"/>
            <a:ext cx="1450627" cy="122454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348*331"/>
  <p:tag name="TABLE_ENDDRAG_RECT" val="19*44*348*331"/>
</p:tagLst>
</file>

<file path=ppt/tags/tag2.xml><?xml version="1.0" encoding="utf-8"?>
<p:tagLst xmlns:p="http://schemas.openxmlformats.org/presentationml/2006/main">
  <p:tag name="TABLE_ENDDRAG_ORIGIN_RECT" val="312*251"/>
  <p:tag name="TABLE_ENDDRAG_RECT" val="377*43*312*251"/>
</p:tagLst>
</file>

<file path=ppt/tags/tag3.xml><?xml version="1.0" encoding="utf-8"?>
<p:tagLst xmlns:p="http://schemas.openxmlformats.org/presentationml/2006/main">
  <p:tag name="TABLE_ENDDRAG_ORIGIN_RECT" val="591*235"/>
  <p:tag name="TABLE_ENDDRAG_RECT" val="47*94*591*23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5722</Words>
  <Application>WPS Presentation</Application>
  <PresentationFormat>On-screen Show (16:9)</PresentationFormat>
  <Paragraphs>949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Verdana</vt:lpstr>
      <vt:lpstr>Times New Roman</vt:lpstr>
      <vt:lpstr>Microsoft YaHei</vt:lpstr>
      <vt:lpstr>Arial Unicode MS</vt:lpstr>
      <vt:lpstr>Calibri</vt:lpstr>
      <vt:lpstr>Cambria Math</vt:lpstr>
      <vt:lpstr>MS Mincho</vt:lpstr>
      <vt:lpstr>SWAstro</vt:lpstr>
      <vt:lpstr>1_Office Theme</vt:lpstr>
      <vt:lpstr>PowerPoint 演示文稿</vt:lpstr>
      <vt:lpstr>Contents </vt:lpstr>
      <vt:lpstr>Product &amp;Specification</vt:lpstr>
      <vt:lpstr>Core Functionality  </vt:lpstr>
      <vt:lpstr>Principle &amp; Mechanisms</vt:lpstr>
      <vt:lpstr>Measurement Evidence</vt:lpstr>
      <vt:lpstr>Measurement sketch</vt:lpstr>
      <vt:lpstr>PowerPoint 演示文稿</vt:lpstr>
      <vt:lpstr>List of the Part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Design modification </vt:lpstr>
      <vt:lpstr>Design modification </vt:lpstr>
      <vt:lpstr>Design modification </vt:lpstr>
      <vt:lpstr>PowerPoint 演示文稿</vt:lpstr>
      <vt:lpstr>PowerPoint 演示文稿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 RAMESH</dc:creator>
  <cp:lastModifiedBy>Vishnu prasanth .V</cp:lastModifiedBy>
  <cp:revision>271</cp:revision>
  <dcterms:created xsi:type="dcterms:W3CDTF">2020-06-19T13:12:00Z</dcterms:created>
  <dcterms:modified xsi:type="dcterms:W3CDTF">2026-01-11T13:51:20Z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4BB29BC79DCB4425915813E506F51A31_13</vt:lpwstr>
  </property>
  <property fmtid="{D5CDD505-2E9C-101B-9397-08002B2CF9AE}" pid="3" name="KSOProductBuildVer">
    <vt:lpwstr>1033-12.2.0.23196</vt:lpwstr>
  </property>
</Properties>
</file>